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3"/>
  </p:notesMasterIdLst>
  <p:sldIdLst>
    <p:sldId id="256" r:id="rId2"/>
    <p:sldId id="258" r:id="rId3"/>
    <p:sldId id="265" r:id="rId4"/>
    <p:sldId id="257" r:id="rId5"/>
    <p:sldId id="259" r:id="rId6"/>
    <p:sldId id="260" r:id="rId7"/>
    <p:sldId id="264" r:id="rId8"/>
    <p:sldId id="261" r:id="rId9"/>
    <p:sldId id="262" r:id="rId10"/>
    <p:sldId id="266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529" autoAdjust="0"/>
  </p:normalViewPr>
  <p:slideViewPr>
    <p:cSldViewPr snapToGrid="0">
      <p:cViewPr varScale="1">
        <p:scale>
          <a:sx n="61" d="100"/>
          <a:sy n="61" d="100"/>
        </p:scale>
        <p:origin x="10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C78C08-1EC3-478C-816C-963F225F77A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8CD6B-27E6-4ED1-8128-F41F225C8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59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8CD6B-27E6-4ED1-8128-F41F225C836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096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8CD6B-27E6-4ED1-8128-F41F225C836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384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8CD6B-27E6-4ED1-8128-F41F225C836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590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8CD6B-27E6-4ED1-8128-F41F225C836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304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8CD6B-27E6-4ED1-8128-F41F225C836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883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8CD6B-27E6-4ED1-8128-F41F225C83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466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8CD6B-27E6-4ED1-8128-F41F225C836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026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8CD6B-27E6-4ED1-8128-F41F225C836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302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8CD6B-27E6-4ED1-8128-F41F225C836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392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8CD6B-27E6-4ED1-8128-F41F225C836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70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8CD6B-27E6-4ED1-8128-F41F225C836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126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21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928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28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200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357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325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53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31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289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67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326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BDB74C87-D249-4E25-BA40-16375E859A53}" type="datetimeFigureOut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5D74C8B4-B2E3-44A9-B04F-B532E15E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0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70524-9496-422B-9394-0E1A73B92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097945"/>
          </a:xfrm>
        </p:spPr>
        <p:txBody>
          <a:bodyPr>
            <a:normAutofit fontScale="90000"/>
          </a:bodyPr>
          <a:lstStyle/>
          <a:p>
            <a:pPr marL="0" marR="0" algn="ctr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Statistical Analysis of Basketball Players’ Performance for the NBA season of 2018-19 </a:t>
            </a:r>
            <a:br>
              <a:rPr lang="en-US" sz="3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Author: Himesh Buch</a:t>
            </a:r>
            <a:br>
              <a:rPr lang="en-US" sz="3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Submitted to: Lynn A. Agre, MPH, PhD</a:t>
            </a:r>
            <a:br>
              <a:rPr lang="en-US" sz="3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Statistics 467/567</a:t>
            </a:r>
            <a:br>
              <a:rPr lang="en-US" sz="3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2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August 11, 2020</a:t>
            </a:r>
            <a:endParaRPr lang="en-US" sz="8000" dirty="0">
              <a:solidFill>
                <a:schemeClr val="tx1"/>
              </a:solidFill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8313778-A162-40D3-993B-F2821CC10B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2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51"/>
    </mc:Choice>
    <mc:Fallback xmlns="">
      <p:transition spd="slow" advTm="17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58A60-4BCD-43A3-93D7-D225581C9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5DAEE-4671-4B72-940E-999A546C1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Had to change formula to determine the Defensive Player of the season</a:t>
            </a:r>
          </a:p>
          <a:p>
            <a:r>
              <a:rPr lang="en-US" dirty="0"/>
              <a:t>Created a new column “</a:t>
            </a:r>
            <a:r>
              <a:rPr lang="en-US" dirty="0" err="1"/>
              <a:t>defender_index</a:t>
            </a:r>
            <a:r>
              <a:rPr lang="en-US" dirty="0"/>
              <a:t>” with the new formula</a:t>
            </a:r>
          </a:p>
          <a:p>
            <a:r>
              <a:rPr lang="en-US" dirty="0"/>
              <a:t>Actual Defensive Player of the season is Rudy </a:t>
            </a:r>
            <a:r>
              <a:rPr lang="en-US" dirty="0" err="1"/>
              <a:t>Golbert</a:t>
            </a:r>
            <a:r>
              <a:rPr lang="en-US" dirty="0"/>
              <a:t>, and according to the analysis it is Russell Westbrook </a:t>
            </a:r>
          </a:p>
          <a:p>
            <a:r>
              <a:rPr lang="en-US" dirty="0"/>
              <a:t>Defensive Index of Rudy </a:t>
            </a:r>
            <a:r>
              <a:rPr lang="en-US" dirty="0" err="1"/>
              <a:t>Golbert</a:t>
            </a:r>
            <a:r>
              <a:rPr lang="en-US" dirty="0"/>
              <a:t> = 17.92</a:t>
            </a:r>
          </a:p>
          <a:p>
            <a:r>
              <a:rPr lang="en-US" dirty="0"/>
              <a:t>Defensive Index of Russell Westbrook = 13.78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F22F243-7E62-4346-8D96-932C0A23C6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6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61"/>
    </mc:Choice>
    <mc:Fallback xmlns="">
      <p:transition spd="slow" advTm="52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1B3A9-7938-4A72-9F2E-5ED7B9BA9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1781E-1F7F-44CD-977F-9A4B2EC3B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variables like different fouls, and blocks and rebounds missed are very important but missing</a:t>
            </a:r>
          </a:p>
          <a:p>
            <a:r>
              <a:rPr lang="en-US" dirty="0"/>
              <a:t>Other variables like Height, Weight, and Age could have been utilized</a:t>
            </a:r>
          </a:p>
          <a:p>
            <a:r>
              <a:rPr lang="en-US" dirty="0"/>
              <a:t>The main impact of the study is that the PER is not as efficient as it looks</a:t>
            </a:r>
          </a:p>
          <a:p>
            <a:r>
              <a:rPr lang="en-US" dirty="0"/>
              <a:t>The analysis overcame those limitations and answered the questions that could not be answered by PER and more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3B119A8-BD47-4A63-9A6B-A4321B6004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65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23"/>
    </mc:Choice>
    <mc:Fallback xmlns="">
      <p:transition spd="slow" advTm="42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65FB0-9D99-42DC-B5A8-AD58311F2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27577"/>
          </a:xfrm>
        </p:spPr>
        <p:txBody>
          <a:bodyPr/>
          <a:lstStyle/>
          <a:p>
            <a:r>
              <a:rPr lang="en-US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E5759-2077-4434-8D43-DED0622CE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2702"/>
            <a:ext cx="10515600" cy="5345723"/>
          </a:xfrm>
        </p:spPr>
        <p:txBody>
          <a:bodyPr/>
          <a:lstStyle/>
          <a:p>
            <a:r>
              <a:rPr lang="en-US" sz="2000" dirty="0"/>
              <a:t>Data retrieved from Kaggle</a:t>
            </a:r>
          </a:p>
          <a:p>
            <a:r>
              <a:rPr lang="en-US" sz="2000" dirty="0"/>
              <a:t>It contains variables like points, blocks, assists, and steals per game, just to name a few</a:t>
            </a:r>
          </a:p>
          <a:p>
            <a:r>
              <a:rPr lang="en-US" sz="2000" dirty="0"/>
              <a:t>Here’s a quick snippet: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145A0D-8DDB-4815-BE7A-AA06CDD132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2382" y="2715065"/>
            <a:ext cx="7943850" cy="3348111"/>
          </a:xfrm>
          <a:prstGeom prst="rect">
            <a:avLst/>
          </a:prstGeom>
        </p:spPr>
      </p:pic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5D1BE129-20A0-4692-A4CB-11EBD0396A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059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722"/>
    </mc:Choice>
    <mc:Fallback xmlns="">
      <p:transition spd="slow" advTm="55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4E84F-D7CE-4B53-9A56-6203FA169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6CC8C-812F-4C3B-A75E-6D354DD17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Name: Player names (discrete, string)</a:t>
            </a:r>
          </a:p>
          <a:p>
            <a:r>
              <a:rPr lang="en-US" dirty="0"/>
              <a:t>Team: Team names (discrete, string)</a:t>
            </a:r>
          </a:p>
          <a:p>
            <a:r>
              <a:rPr lang="en-US" dirty="0"/>
              <a:t>Points: Point score by a player in a game (continuous, numeric)</a:t>
            </a:r>
          </a:p>
          <a:p>
            <a:r>
              <a:rPr lang="en-US" dirty="0"/>
              <a:t>Assists: Assists made by players per game (continuous, numeric)</a:t>
            </a:r>
          </a:p>
          <a:p>
            <a:r>
              <a:rPr lang="en-US" dirty="0"/>
              <a:t>Steals: Number of times the ball is stolen from the opposition in a game (continuous, numeric)</a:t>
            </a:r>
          </a:p>
          <a:p>
            <a:r>
              <a:rPr lang="en-US" dirty="0"/>
              <a:t>Blocks: Number of blocked shots in a game (continuous, numeric)</a:t>
            </a:r>
          </a:p>
          <a:p>
            <a:r>
              <a:rPr lang="en-US" dirty="0"/>
              <a:t>Rebounds: Getting possession after a failed shot (continuous, numeric)</a:t>
            </a:r>
          </a:p>
          <a:p>
            <a:r>
              <a:rPr lang="en-US" dirty="0"/>
              <a:t>FT%: Points earned from free throw line (continuous, numeric)</a:t>
            </a:r>
          </a:p>
          <a:p>
            <a:r>
              <a:rPr lang="en-US" dirty="0"/>
              <a:t>FG%: Points earned that are not FT and fouls (continuous, numeric)</a:t>
            </a:r>
          </a:p>
          <a:p>
            <a:r>
              <a:rPr lang="en-US" dirty="0"/>
              <a:t>PER: A widely used statistic to understand player’s efficiency (continuous, numeric)</a:t>
            </a:r>
          </a:p>
          <a:p>
            <a:r>
              <a:rPr lang="en-US" dirty="0"/>
              <a:t>Binary: All of the above, with a value of either 0 or 1 (continuous, numeric)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CDAC69B-2BC3-4CBD-A7B7-C4C0533B66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027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663"/>
    </mc:Choice>
    <mc:Fallback xmlns="">
      <p:transition spd="slow" advTm="75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6953-CD69-4481-AF23-7F0088AEB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to be tested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DE602-8052-4A71-B8A4-38C407407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Most valuable Player (MVP) of the 2018-19 NBA season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Best defensive player of the 2018-19 NBA season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predictors help the most in determining above hypothesis?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Is Player Efficiency Rating (PER) a good factor for this analysis?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D377825-1654-4700-B86B-08DF6E4DC6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18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27"/>
    </mc:Choice>
    <mc:Fallback xmlns="">
      <p:transition spd="slow" advTm="43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9D3D0-A3C1-4CB1-95F4-795BEFA1F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465" y="365125"/>
            <a:ext cx="11029335" cy="1325563"/>
          </a:xfrm>
        </p:spPr>
        <p:txBody>
          <a:bodyPr>
            <a:normAutofit/>
          </a:bodyPr>
          <a:lstStyle/>
          <a:p>
            <a:r>
              <a:rPr lang="en-US" dirty="0"/>
              <a:t>Methods used (Univariate Analysis)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F8667-7B81-46B9-87DA-1CA3991EF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465" y="1825625"/>
            <a:ext cx="11838940" cy="4351338"/>
          </a:xfrm>
        </p:spPr>
        <p:txBody>
          <a:bodyPr/>
          <a:lstStyle/>
          <a:p>
            <a:r>
              <a:rPr lang="en-US" sz="2000" dirty="0"/>
              <a:t>Mean, Median, Mode, Frequency Count, Standard Deviation, Variance, Standard Error, Skewness (to understand data distribution)</a:t>
            </a:r>
          </a:p>
          <a:p>
            <a:r>
              <a:rPr lang="en-US" sz="2000" dirty="0"/>
              <a:t>Plots: Dot plot, Box plot, Normal Probability plot, Histogram, P-P plot, Scatterplot</a:t>
            </a:r>
          </a:p>
          <a:p>
            <a:r>
              <a:rPr lang="en-US" sz="2000" dirty="0"/>
              <a:t>Here are some plots: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95E9F3-7AD2-43E5-A27A-A24540E77520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24465" y="3274695"/>
            <a:ext cx="2933065" cy="31229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F2E1BB-06E4-4FEE-88DA-8254CF8822DB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3257530" y="3274695"/>
            <a:ext cx="3004185" cy="32181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8F64A2-91C1-453D-918D-D9D54FEBA540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6190595" y="3274695"/>
            <a:ext cx="2896870" cy="32162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DDCC04E-EC04-4EA7-BF1E-3F2BC752BAFF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9194780" y="3294221"/>
            <a:ext cx="2968625" cy="3039745"/>
          </a:xfrm>
          <a:prstGeom prst="rect">
            <a:avLst/>
          </a:prstGeom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FCE9AB3C-29E0-44E4-B4F4-911AA9B674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62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185"/>
    </mc:Choice>
    <mc:Fallback xmlns="">
      <p:transition spd="slow" advTm="301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93141-939E-4EF4-8F45-C81B1AE88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422" y="365125"/>
            <a:ext cx="11769968" cy="1325563"/>
          </a:xfrm>
        </p:spPr>
        <p:txBody>
          <a:bodyPr>
            <a:normAutofit/>
          </a:bodyPr>
          <a:lstStyle/>
          <a:p>
            <a:r>
              <a:rPr lang="en-US" sz="4000" dirty="0"/>
              <a:t>Methods used (Bivariate and Multivariate Analysis)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8A760-64CF-40AB-AB5A-2C9794E59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423" y="1825624"/>
            <a:ext cx="11769968" cy="4884663"/>
          </a:xfrm>
        </p:spPr>
        <p:txBody>
          <a:bodyPr/>
          <a:lstStyle/>
          <a:p>
            <a:r>
              <a:rPr lang="en-US" sz="2000" dirty="0"/>
              <a:t>Transformation of variable, Hotelling T</a:t>
            </a:r>
            <a:r>
              <a:rPr lang="en-US" sz="2000" baseline="30000" dirty="0"/>
              <a:t>2</a:t>
            </a:r>
            <a:r>
              <a:rPr lang="en-US" sz="2000" dirty="0"/>
              <a:t> CI, Variance-Covariance and Correlation matrix, eigenvalues and eigen vectors</a:t>
            </a:r>
          </a:p>
          <a:p>
            <a:r>
              <a:rPr lang="en-US" sz="2000" dirty="0"/>
              <a:t>MANOVA, Goodness of Fit Test, Residual Plots</a:t>
            </a:r>
          </a:p>
          <a:p>
            <a:r>
              <a:rPr lang="en-US" sz="2000" dirty="0"/>
              <a:t>Likelihood Ratio test, Forward Stepwise Regression</a:t>
            </a:r>
          </a:p>
          <a:p>
            <a:r>
              <a:rPr lang="en-US" sz="2000" dirty="0"/>
              <a:t>Classification Methods: K-means Cluster and Factor Analysis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1D2095-CC43-4AA7-A84E-037DDC95B0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282408" y="2726885"/>
            <a:ext cx="2598030" cy="45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1CBF11-7025-4AAB-BF4C-CD14CB40C5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4627" y="3713870"/>
            <a:ext cx="3771900" cy="29964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2616B0-C129-41BF-A158-EAC0897C76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77713" y="3713870"/>
            <a:ext cx="3218864" cy="2996418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E9F9870-9410-435E-BB7F-CF751D125E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86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289"/>
    </mc:Choice>
    <mc:Fallback xmlns="">
      <p:transition spd="slow" advTm="67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A0C83-6093-49EB-8867-89537F3F5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619819"/>
          </a:xfrm>
        </p:spPr>
        <p:txBody>
          <a:bodyPr>
            <a:normAutofit fontScale="90000"/>
          </a:bodyPr>
          <a:lstStyle/>
          <a:p>
            <a:r>
              <a:rPr lang="en-US" dirty="0"/>
              <a:t>Tables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EA95230-17A9-4F05-BC06-9B6BA37F8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96680" y="1515709"/>
            <a:ext cx="3950238" cy="2493583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5DAE23-1E04-42D8-B7E6-3096046906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8438" y="1350058"/>
            <a:ext cx="6817408" cy="16885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680D7C3-0A22-4050-9A63-372209DA30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8439" y="4002992"/>
            <a:ext cx="6817407" cy="1504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71DE87-2D5F-4902-BC0A-EBF1DD4C3C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154" y="3917937"/>
            <a:ext cx="3760763" cy="2848708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3D038822-D368-4DFD-82CB-016B81C19A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3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57"/>
    </mc:Choice>
    <mc:Fallback xmlns="">
      <p:transition spd="slow" advTm="32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1B3A9-7938-4A72-9F2E-5ED7B9BA9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1781E-1F7F-44CD-977F-9A4B2EC3B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Results suggest that formula for PER isn’t as affective (at least for this analysis)</a:t>
            </a:r>
          </a:p>
          <a:p>
            <a:r>
              <a:rPr lang="en-US" dirty="0"/>
              <a:t>Looking at the results of Forward Stepwise Regression (multivariable regression), PER prefers one variable over other</a:t>
            </a:r>
          </a:p>
          <a:p>
            <a:r>
              <a:rPr lang="en-US" dirty="0"/>
              <a:t>The formula proves above statement</a:t>
            </a:r>
          </a:p>
          <a:p>
            <a:r>
              <a:rPr lang="en-US" dirty="0"/>
              <a:t>Came up with a new formula and created a new column named “</a:t>
            </a:r>
            <a:r>
              <a:rPr lang="en-US" dirty="0" err="1"/>
              <a:t>mvp_index</a:t>
            </a:r>
            <a:r>
              <a:rPr lang="en-US" dirty="0"/>
              <a:t>”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88A61A82-302A-4A2F-9579-FB913005FE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39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916"/>
    </mc:Choice>
    <mc:Fallback xmlns="">
      <p:transition spd="slow" advTm="67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1B3A9-7938-4A72-9F2E-5ED7B9BA9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1781E-1F7F-44CD-977F-9A4B2EC3B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PER as a standard statistic puts </a:t>
            </a:r>
            <a:r>
              <a:rPr lang="en-US" dirty="0" err="1"/>
              <a:t>Zhau</a:t>
            </a:r>
            <a:r>
              <a:rPr lang="en-US" dirty="0"/>
              <a:t> Qi as the MVP, which by looking at his stats is no where close to the stats of the actual MVP</a:t>
            </a:r>
          </a:p>
          <a:p>
            <a:r>
              <a:rPr lang="en-US" dirty="0"/>
              <a:t>Using </a:t>
            </a:r>
            <a:r>
              <a:rPr lang="en-US" dirty="0" err="1"/>
              <a:t>mvp_index</a:t>
            </a:r>
            <a:r>
              <a:rPr lang="en-US" dirty="0"/>
              <a:t> to determine the MVP gives James Harden</a:t>
            </a:r>
          </a:p>
          <a:p>
            <a:r>
              <a:rPr lang="en-US" dirty="0"/>
              <a:t>Actual MVP of the season is Giannis Antetokounmpo who is at number two in the analysis using </a:t>
            </a:r>
            <a:r>
              <a:rPr lang="en-US" dirty="0" err="1"/>
              <a:t>mvp_index</a:t>
            </a:r>
            <a:r>
              <a:rPr lang="en-US" dirty="0"/>
              <a:t> and at number six using the PER</a:t>
            </a:r>
          </a:p>
          <a:p>
            <a:r>
              <a:rPr lang="en-US" dirty="0"/>
              <a:t>MVP Index of Giannis Antetokounmpo = 43.4528</a:t>
            </a:r>
          </a:p>
          <a:p>
            <a:r>
              <a:rPr lang="en-US" dirty="0"/>
              <a:t>MVP Index of James Harden = 48.9884</a:t>
            </a:r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B3EE2D5-647E-4F37-8454-9B36BDD1D8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96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05"/>
    </mc:Choice>
    <mc:Fallback xmlns="">
      <p:transition spd="slow" advTm="42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402</TotalTime>
  <Words>651</Words>
  <Application>Microsoft Office PowerPoint</Application>
  <PresentationFormat>Widescreen</PresentationFormat>
  <Paragraphs>65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Metropolitan</vt:lpstr>
      <vt:lpstr>Statistical Analysis of Basketball Players’ Performance for the NBA season of 2018-19  Author: Himesh Buch Submitted to: Lynn A. Agre, MPH, PhD Statistics 467/567 August 11, 2020</vt:lpstr>
      <vt:lpstr>Overview</vt:lpstr>
      <vt:lpstr>Understanding variables</vt:lpstr>
      <vt:lpstr>Hypothesis to be tested</vt:lpstr>
      <vt:lpstr>Methods used (Univariate Analysis)</vt:lpstr>
      <vt:lpstr>Methods used (Bivariate and Multivariate Analysis)</vt:lpstr>
      <vt:lpstr>Tables</vt:lpstr>
      <vt:lpstr>Results</vt:lpstr>
      <vt:lpstr>Results</vt:lpstr>
      <vt:lpstr>Results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-</dc:title>
  <dc:creator>Himesh B</dc:creator>
  <cp:lastModifiedBy>Himesh B</cp:lastModifiedBy>
  <cp:revision>65</cp:revision>
  <dcterms:created xsi:type="dcterms:W3CDTF">2020-08-11T18:12:01Z</dcterms:created>
  <dcterms:modified xsi:type="dcterms:W3CDTF">2020-08-12T14:46:53Z</dcterms:modified>
</cp:coreProperties>
</file>

<file path=docProps/thumbnail.jpeg>
</file>